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0" r:id="rId3"/>
    <p:sldId id="257" r:id="rId4"/>
    <p:sldId id="258" r:id="rId5"/>
    <p:sldId id="260" r:id="rId6"/>
    <p:sldId id="262" r:id="rId7"/>
    <p:sldId id="263" r:id="rId8"/>
    <p:sldId id="261" r:id="rId9"/>
    <p:sldId id="265" r:id="rId10"/>
    <p:sldId id="266" r:id="rId11"/>
    <p:sldId id="269" r:id="rId12"/>
    <p:sldId id="277" r:id="rId13"/>
    <p:sldId id="272" r:id="rId14"/>
    <p:sldId id="273" r:id="rId15"/>
    <p:sldId id="267" r:id="rId16"/>
    <p:sldId id="268" r:id="rId17"/>
    <p:sldId id="271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69DA5-458A-4BC0-B904-0CA9A8141121}" v="19" dt="2021-11-15T10:00:56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редняя Школа№1" userId="b36047325e28c5dc" providerId="Windows Live" clId="Web-{1C369DA5-458A-4BC0-B904-0CA9A8141121}"/>
    <pc:docChg chg="modSld">
      <pc:chgData name="Средняя Школа№1" userId="b36047325e28c5dc" providerId="Windows Live" clId="Web-{1C369DA5-458A-4BC0-B904-0CA9A8141121}" dt="2021-11-15T10:00:56.010" v="16" actId="20577"/>
      <pc:docMkLst>
        <pc:docMk/>
      </pc:docMkLst>
      <pc:sldChg chg="addSp modSp">
        <pc:chgData name="Средняя Школа№1" userId="b36047325e28c5dc" providerId="Windows Live" clId="Web-{1C369DA5-458A-4BC0-B904-0CA9A8141121}" dt="2021-11-15T10:00:56.010" v="16" actId="20577"/>
        <pc:sldMkLst>
          <pc:docMk/>
          <pc:sldMk cId="0" sldId="266"/>
        </pc:sldMkLst>
        <pc:spChg chg="add mod">
          <ac:chgData name="Средняя Школа№1" userId="b36047325e28c5dc" providerId="Windows Live" clId="Web-{1C369DA5-458A-4BC0-B904-0CA9A8141121}" dt="2021-11-15T10:00:49.869" v="15" actId="1076"/>
          <ac:spMkLst>
            <pc:docMk/>
            <pc:sldMk cId="0" sldId="266"/>
            <ac:spMk id="2" creationId="{15E5FB2B-41E8-4F57-8990-F32DA452500D}"/>
          </ac:spMkLst>
        </pc:spChg>
        <pc:spChg chg="mod">
          <ac:chgData name="Средняя Школа№1" userId="b36047325e28c5dc" providerId="Windows Live" clId="Web-{1C369DA5-458A-4BC0-B904-0CA9A8141121}" dt="2021-11-15T10:00:56.010" v="16" actId="20577"/>
          <ac:spMkLst>
            <pc:docMk/>
            <pc:sldMk cId="0" sldId="266"/>
            <ac:spMk id="12" creationId="{00000000-0000-0000-0000-000000000000}"/>
          </ac:spMkLst>
        </pc:spChg>
        <pc:graphicFrameChg chg="mod">
          <ac:chgData name="Средняя Школа№1" userId="b36047325e28c5dc" providerId="Windows Live" clId="Web-{1C369DA5-458A-4BC0-B904-0CA9A8141121}" dt="2021-11-15T09:59:41.665" v="4" actId="1076"/>
          <ac:graphicFrameMkLst>
            <pc:docMk/>
            <pc:sldMk cId="0" sldId="266"/>
            <ac:graphicFrameMk id="9" creationId="{00000000-0000-0000-0000-000000000000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3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5-4F09-92A9-E3628DC67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0.59821</cdr:x>
      <cdr:y>0.51772</cdr:y>
    </cdr:from>
    <cdr:to>
      <cdr:x>0.62851</cdr:x>
      <cdr:y>0.6919</cdr:y>
    </cdr:to>
    <cdr:sp macro="" textlink="">
      <cdr:nvSpPr>
        <cdr:cNvPr id="2" name="Прямоугольник 1"/>
        <cdr:cNvSpPr/>
      </cdr:nvSpPr>
      <cdr:spPr>
        <a:xfrm xmlns:a="http://schemas.openxmlformats.org/drawingml/2006/main">
          <a:off x="3646689" y="2104008"/>
          <a:ext cx="184731" cy="707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endParaRPr lang="ru-RU" sz="40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24FAC-3746-440B-A9B9-9FA53E34E88C}" type="datetimeFigureOut">
              <a:rPr lang="ru-RU" smtClean="0"/>
              <a:pPr/>
              <a:t>15.11.2021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FA861-0019-449B-B42E-844046FE8F4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0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s.ru/otvet-obrazovanie/chto-takoe-gto-i-zachem-eto-nujno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multiurok.ru/files/doklad-na-temu-istoriia-gto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&#1091;&#1088;&#1086;&#1082;.&#1088;&#1092;/library/proektnaya_rabota_organizatciya_fizkulturnosportivno_213609.html" TargetMode="External"/><Relationship Id="rId5" Type="http://schemas.openxmlformats.org/officeDocument/2006/relationships/hyperlink" Target="http://ds19.educrub.ru/sites/default/files/adaptivetheme/&#1055;&#1088;&#1086;&#1077;&#1082;&#1090;%20&#1043;&#1086;&#1090;&#1086;&#1074;&#1080;&#1084;%20&#1073;&#1091;&#1076;&#1091;&#1097;&#1080;&#1093;%20&#1086;&#1083;&#1080;&#1084;&#1087;&#1080;&#1081;&#1089;&#1082;&#1080;&#1093;%20&#1095;&#1077;&#1084;&#1087;&#1080;&#1086;&#1085;&#1086;&#1074;.PDF" TargetMode="External"/><Relationship Id="rId4" Type="http://schemas.openxmlformats.org/officeDocument/2006/relationships/hyperlink" Target="https://ppt-online.org/36472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539552" y="371194"/>
            <a:ext cx="8208912" cy="1828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50" normalizeH="0" baseline="0" noProof="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Социальный проект</a:t>
            </a:r>
            <a:r>
              <a:rPr kumimoji="0" lang="ru-RU" sz="3600" b="1" i="0" u="none" strike="noStrike" kern="1200" cap="none" spc="50" normalizeH="0" noProof="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br>
              <a:rPr kumimoji="0" lang="ru-RU" sz="3600" b="1" i="0" u="none" strike="noStrike" kern="1200" cap="none" spc="50" normalizeH="0" baseline="0" noProof="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3600" b="1" i="0" u="none" strike="noStrike" kern="1200" cap="none" spc="50" normalizeH="0" baseline="0" noProof="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«Школьная  спортивная площадка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50" normalizeH="0" baseline="0" noProof="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для сдачи  ГТО»</a:t>
            </a:r>
          </a:p>
        </p:txBody>
      </p:sp>
      <p:sp>
        <p:nvSpPr>
          <p:cNvPr id="5" name="Текст 5"/>
          <p:cNvSpPr txBox="1">
            <a:spLocks/>
          </p:cNvSpPr>
          <p:nvPr/>
        </p:nvSpPr>
        <p:spPr>
          <a:xfrm>
            <a:off x="467544" y="5373216"/>
            <a:ext cx="633670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Учащиеся 9 «В» класса Средней школы №1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2021 год</a:t>
            </a:r>
          </a:p>
        </p:txBody>
      </p:sp>
      <p:pic>
        <p:nvPicPr>
          <p:cNvPr id="12290" name="Picture 2" descr="Плоский векторные иллюстрации спортивная площадка снаружи. | Премиум вектор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419508"/>
            <a:ext cx="5530602" cy="2747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971600" y="260648"/>
            <a:ext cx="74794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Анализ результатов опроса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Диаграмма 8"/>
          <p:cNvGraphicFramePr/>
          <p:nvPr/>
        </p:nvGraphicFramePr>
        <p:xfrm>
          <a:off x="-684584" y="1700808"/>
          <a:ext cx="6096000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64088" y="1196752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cs typeface="Times New Roman" pitchFamily="18" charset="0"/>
              </a:rPr>
              <a:t>75% - площадка для сдачи ГТО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88" y="2492896"/>
            <a:ext cx="338437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2800" b="1" dirty="0">
                <a:cs typeface="Times New Roman"/>
              </a:rPr>
              <a:t>20% - площадка для игры в теннис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96" y="400506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cs typeface="Times New Roman" pitchFamily="18" charset="0"/>
              </a:rPr>
              <a:t>5% - ничего</a:t>
            </a:r>
          </a:p>
        </p:txBody>
      </p:sp>
      <p:pic>
        <p:nvPicPr>
          <p:cNvPr id="11266" name="Picture 2" descr="https://www.pngitem.com/pimgs/m/251-2515256_pondering-clipart-hd-png-downloa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4509120"/>
            <a:ext cx="1437091" cy="1844824"/>
          </a:xfrm>
          <a:prstGeom prst="rect">
            <a:avLst/>
          </a:prstGeom>
          <a:noFill/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E5FB2B-41E8-4F57-8990-F32DA452500D}"/>
              </a:ext>
            </a:extLst>
          </p:cNvPr>
          <p:cNvSpPr/>
          <p:nvPr/>
        </p:nvSpPr>
        <p:spPr>
          <a:xfrm>
            <a:off x="968562" y="2908077"/>
            <a:ext cx="621283" cy="438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cs typeface="Calibri"/>
              </a:rPr>
              <a:t>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 descr="https://kidyclub.ru/published/publicdata/H2KIDPAKIDCLY/attachments/SC/products_pictures/4973_en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065" y="785794"/>
            <a:ext cx="8596047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275635" y="260648"/>
            <a:ext cx="38091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Универсальный комплекс</a:t>
            </a:r>
          </a:p>
        </p:txBody>
      </p:sp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3744416" cy="2880320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4601886" y="260648"/>
            <a:ext cx="36054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Турник </a:t>
            </a:r>
            <a:r>
              <a:rPr lang="ru-RU" sz="2400" b="1" spc="50" dirty="0" err="1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разноуровневый</a:t>
            </a:r>
            <a:endParaRPr lang="ru-RU" sz="2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двойной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Рисунок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52736"/>
            <a:ext cx="1728191" cy="2880320"/>
          </a:xfrm>
          <a:prstGeom prst="rect">
            <a:avLst/>
          </a:prstGeom>
          <a:noFill/>
        </p:spPr>
      </p:pic>
      <p:pic>
        <p:nvPicPr>
          <p:cNvPr id="13" name="Рисунок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2016224" cy="2160240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576776" y="3789040"/>
            <a:ext cx="30989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Турник с высотой </a:t>
            </a: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перекладины 110 см</a:t>
            </a:r>
          </a:p>
        </p:txBody>
      </p:sp>
      <p:pic>
        <p:nvPicPr>
          <p:cNvPr id="15" name="Рисунок 1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1944216" cy="1512168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4794662" y="4077072"/>
            <a:ext cx="350788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Скамья гимнастическая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7" name="Прямоугольник 6"/>
          <p:cNvSpPr/>
          <p:nvPr/>
        </p:nvSpPr>
        <p:spPr>
          <a:xfrm>
            <a:off x="737816" y="260648"/>
            <a:ext cx="288482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Скамья для пресса </a:t>
            </a: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наклонная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78047" y="260648"/>
            <a:ext cx="40530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Тренажер для мышц спины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Прямоугольник 15"/>
          <p:cNvSpPr/>
          <p:nvPr/>
        </p:nvSpPr>
        <p:spPr>
          <a:xfrm>
            <a:off x="467544" y="3861048"/>
            <a:ext cx="46805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Информационный стенд</a:t>
            </a:r>
          </a:p>
        </p:txBody>
      </p:sp>
      <p:pic>
        <p:nvPicPr>
          <p:cNvPr id="17" name="Рисунок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2732906" cy="2384103"/>
          </a:xfrm>
          <a:prstGeom prst="rect">
            <a:avLst/>
          </a:prstGeom>
          <a:noFill/>
        </p:spPr>
      </p:pic>
      <p:pic>
        <p:nvPicPr>
          <p:cNvPr id="18" name="Рисунок 1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96752"/>
            <a:ext cx="2716907" cy="2500883"/>
          </a:xfrm>
          <a:prstGeom prst="rect">
            <a:avLst/>
          </a:prstGeom>
          <a:noFill/>
        </p:spPr>
      </p:pic>
      <p:pic>
        <p:nvPicPr>
          <p:cNvPr id="19" name="Рисунок 1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65104"/>
            <a:ext cx="5627911" cy="2138164"/>
          </a:xfrm>
          <a:prstGeom prst="rect">
            <a:avLst/>
          </a:prstGeom>
          <a:noFill/>
        </p:spPr>
      </p:pic>
      <p:pic>
        <p:nvPicPr>
          <p:cNvPr id="10" name="Рисунок 9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653136"/>
            <a:ext cx="2376264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/>
          <p:cNvSpPr/>
          <p:nvPr/>
        </p:nvSpPr>
        <p:spPr>
          <a:xfrm>
            <a:off x="5580112" y="3861048"/>
            <a:ext cx="309270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Сектор для прыжков</a:t>
            </a: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в длину с места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9" name="Прямоугольник 8"/>
          <p:cNvSpPr/>
          <p:nvPr/>
        </p:nvSpPr>
        <p:spPr>
          <a:xfrm>
            <a:off x="251520" y="260648"/>
            <a:ext cx="37028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Тумба гимнастическая</a:t>
            </a: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для измерения гибкости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Прямоугольник 15"/>
          <p:cNvSpPr/>
          <p:nvPr/>
        </p:nvSpPr>
        <p:spPr>
          <a:xfrm>
            <a:off x="4644008" y="332656"/>
            <a:ext cx="388843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Антивандальный </a:t>
            </a:r>
          </a:p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теннисный стол</a:t>
            </a:r>
          </a:p>
        </p:txBody>
      </p:sp>
      <p:pic>
        <p:nvPicPr>
          <p:cNvPr id="12" name="Рисунок 11" descr="C:\Users\Ирина\Desktop\tumba-gimnasticheskaya-dlya-izmereniya-gibkosti-800x800.600x60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268760"/>
            <a:ext cx="237626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68760"/>
            <a:ext cx="3528392" cy="2088232"/>
          </a:xfrm>
          <a:prstGeom prst="rect">
            <a:avLst/>
          </a:prstGeom>
          <a:noFill/>
        </p:spPr>
      </p:pic>
      <p:sp>
        <p:nvSpPr>
          <p:cNvPr id="15" name="Прямоугольник 14"/>
          <p:cNvSpPr/>
          <p:nvPr/>
        </p:nvSpPr>
        <p:spPr>
          <a:xfrm>
            <a:off x="2771800" y="3573016"/>
            <a:ext cx="38884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24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Крыши из поликарбоната</a:t>
            </a:r>
          </a:p>
        </p:txBody>
      </p:sp>
      <p:pic>
        <p:nvPicPr>
          <p:cNvPr id="20" name="Рисунок 19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4221088"/>
            <a:ext cx="4266357" cy="22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555776" y="188640"/>
            <a:ext cx="44088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Смета расходов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Содержимое 3"/>
          <p:cNvGraphicFramePr>
            <a:graphicFrameLocks/>
          </p:cNvGraphicFramePr>
          <p:nvPr/>
        </p:nvGraphicFramePr>
        <p:xfrm>
          <a:off x="251521" y="1556791"/>
          <a:ext cx="8568952" cy="4666119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98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№</a:t>
                      </a:r>
                      <a:endParaRPr lang="ru-RU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Наименование</a:t>
                      </a:r>
                      <a:endParaRPr lang="ru-RU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Стоимость в рублях</a:t>
                      </a:r>
                      <a:endParaRPr lang="ru-RU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Кол-во</a:t>
                      </a:r>
                      <a:endParaRPr lang="ru-RU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Итого</a:t>
                      </a:r>
                      <a:endParaRPr lang="ru-RU" sz="20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437">
                <a:tc>
                  <a:txBody>
                    <a:bodyPr/>
                    <a:lstStyle/>
                    <a:p>
                      <a:pPr marL="457200" lvl="0" indent="-4572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ru-RU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спортивная площадка для сдачи нормативов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506</a:t>
                      </a:r>
                      <a:r>
                        <a:rPr lang="ru-RU" sz="20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 </a:t>
                      </a: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506 000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2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2.  </a:t>
                      </a: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тумба гимнастическая для измерения гибкости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 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8 000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287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3. </a:t>
                      </a: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антивандальный теннисный стол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156 000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156 000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88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4. </a:t>
                      </a: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крыша из поликарбоната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200 000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200 000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58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5. </a:t>
                      </a: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бетонирование площадки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монтажный работы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Calibri"/>
                          <a:cs typeface="Times New Roman"/>
                        </a:rPr>
                        <a:t>130 000</a:t>
                      </a: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150 кв.м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130 000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ИТОГО</a:t>
                      </a: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3C9F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1000 000 рублей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ru-RU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3C9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Иконка Калькулятор в модном стиле изолированные фон, калькулятор, икона,  рассчитать значок PNG и вектор пнг для бесплатной загрузки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260648"/>
            <a:ext cx="1008112" cy="1008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6" name="Рисунок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28604"/>
            <a:ext cx="8572560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 descr="Физкультура | Комплексный центр социального обслуживания и реабилитации  &quot;Меридиан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4869160"/>
            <a:ext cx="2752725" cy="1657351"/>
          </a:xfrm>
          <a:prstGeom prst="rect">
            <a:avLst/>
          </a:prstGeom>
          <a:noFill/>
        </p:spPr>
      </p:pic>
      <p:pic>
        <p:nvPicPr>
          <p:cNvPr id="3078" name="Picture 6" descr="11 августа в Туле пройдёт Всероссийский день физкультурника. ПРОГРАММА |  06.08.2018 | Общество | Центр71 - все новости Тулы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869160"/>
            <a:ext cx="2808312" cy="1700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Рисунок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57166"/>
            <a:ext cx="828680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11 августа в Туле пройдёт Всероссийский день физкультурника. ПРОГРАММА |  06.08.2018 | Общество | Центр71 - все новости Тулы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085184"/>
            <a:ext cx="2304256" cy="1395156"/>
          </a:xfrm>
          <a:prstGeom prst="rect">
            <a:avLst/>
          </a:prstGeom>
          <a:noFill/>
        </p:spPr>
      </p:pic>
      <p:pic>
        <p:nvPicPr>
          <p:cNvPr id="10" name="Picture 2" descr="Физкультура | Комплексный центр социального обслуживания и реабилитации  &quot;Меридиан&quot;"/>
          <p:cNvPicPr>
            <a:picLocks noChangeAspect="1" noChangeArrowheads="1"/>
          </p:cNvPicPr>
          <p:nvPr/>
        </p:nvPicPr>
        <p:blipFill>
          <a:blip r:embed="rId6" cstate="print"/>
          <a:srcRect l="20836"/>
          <a:stretch>
            <a:fillRect/>
          </a:stretch>
        </p:blipFill>
        <p:spPr bwMode="auto">
          <a:xfrm>
            <a:off x="7143768" y="5157192"/>
            <a:ext cx="1837141" cy="1397225"/>
          </a:xfrm>
          <a:prstGeom prst="rect">
            <a:avLst/>
          </a:prstGeom>
          <a:noFill/>
        </p:spPr>
      </p:pic>
      <p:pic>
        <p:nvPicPr>
          <p:cNvPr id="11" name="Picture 2" descr="МБДОУ д/с &quot;Солнышко&quot; г.Зернограда — муниципальное бюджетное дошкольное  образовательное учреждение детский сад &quot;Солнышко&quot; г.Зернограда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3768" y="285728"/>
            <a:ext cx="1762904" cy="12144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5536" y="1772816"/>
            <a:ext cx="295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/>
              <a:t>Получили новые знания по социальному проектированию</a:t>
            </a:r>
          </a:p>
        </p:txBody>
      </p:sp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 descr="Тюменский техникум строительной индустрии и городского хозяйств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04664"/>
            <a:ext cx="4876800" cy="4876801"/>
          </a:xfrm>
          <a:prstGeom prst="rect">
            <a:avLst/>
          </a:prstGeom>
          <a:noFill/>
        </p:spPr>
      </p:pic>
      <p:sp>
        <p:nvSpPr>
          <p:cNvPr id="10" name="Блок-схема: память с посл. доступом 9"/>
          <p:cNvSpPr/>
          <p:nvPr/>
        </p:nvSpPr>
        <p:spPr>
          <a:xfrm>
            <a:off x="323528" y="1484784"/>
            <a:ext cx="3024336" cy="2304256"/>
          </a:xfrm>
          <a:prstGeom prst="flowChartMagnetic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11560" y="1844824"/>
            <a:ext cx="2664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Получили новые знания по социальному проектированию</a:t>
            </a:r>
          </a:p>
        </p:txBody>
      </p:sp>
      <p:sp>
        <p:nvSpPr>
          <p:cNvPr id="12" name="Блок-схема: память с посл. доступом 11"/>
          <p:cNvSpPr/>
          <p:nvPr/>
        </p:nvSpPr>
        <p:spPr>
          <a:xfrm>
            <a:off x="395536" y="4149080"/>
            <a:ext cx="3024336" cy="2304256"/>
          </a:xfrm>
          <a:prstGeom prst="flowChartMagnetic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3568" y="4581128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Развили умение планировать деятельность</a:t>
            </a:r>
          </a:p>
        </p:txBody>
      </p:sp>
      <p:sp>
        <p:nvSpPr>
          <p:cNvPr id="14" name="Блок-схема: память с посл. доступом 13"/>
          <p:cNvSpPr/>
          <p:nvPr/>
        </p:nvSpPr>
        <p:spPr>
          <a:xfrm flipH="1">
            <a:off x="5868144" y="1484784"/>
            <a:ext cx="2880320" cy="2304256"/>
          </a:xfrm>
          <a:prstGeom prst="flowChartMagnetic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память с посл. доступом 14"/>
          <p:cNvSpPr/>
          <p:nvPr/>
        </p:nvSpPr>
        <p:spPr>
          <a:xfrm flipH="1">
            <a:off x="5652120" y="4077072"/>
            <a:ext cx="2880320" cy="2304256"/>
          </a:xfrm>
          <a:prstGeom prst="flowChartMagnetic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6156176" y="1772816"/>
            <a:ext cx="2664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Получили новый опыт ведения переговоров, нахождения компромиссов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8144" y="4509120"/>
            <a:ext cx="3131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Получили навыки     разумного социального поведения в обществе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125525" y="260648"/>
            <a:ext cx="71716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Используемая литература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619672" y="1052736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Материалы сети Интернет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83568" y="2254805"/>
            <a:ext cx="7704856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4"/>
              </a:rPr>
              <a:t>https://ppt-online.org/364726</a:t>
            </a:r>
            <a:endParaRPr kumimoji="0" lang="ru-RU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5"/>
              </a:rPr>
              <a:t>http://ds19.educrub.ru/sites/default/files/adaptivetheme/Проект%20Готовим%20будущих%20олимпийских%20чемпионов.PDF</a:t>
            </a:r>
            <a:endParaRPr kumimoji="0" lang="ru-RU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6"/>
              </a:rPr>
              <a:t>https://урок.рф/library/proektnaya_rabota_organizatciya_fizkulturnosportivno_213609.html</a:t>
            </a:r>
            <a:endParaRPr kumimoji="0" lang="ru-RU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7"/>
              </a:rPr>
              <a:t>https://multiurok.ru/files/doklad-na-temu-istoriia-gto.html</a:t>
            </a:r>
            <a:endParaRPr kumimoji="0" lang="ru-RU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  <a:hlinkClick r:id="rId8"/>
              </a:rPr>
              <a:t>https://www.mos.ru/otvet-obrazovanie/chto-takoe-gto-i-zachem-eto-nujno/</a:t>
            </a:r>
            <a:endParaRPr kumimoji="0" lang="ru-RU" sz="2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                                 </a:t>
            </a:r>
            <a:endParaRPr kumimoji="0" 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1484784"/>
            <a:ext cx="8352928" cy="2088232"/>
          </a:xfrm>
        </p:spPr>
        <p:txBody>
          <a:bodyPr>
            <a:normAutofit fontScale="90000"/>
          </a:bodyPr>
          <a:lstStyle/>
          <a:p>
            <a:pPr algn="l"/>
            <a:r>
              <a:rPr lang="ru-RU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  школьной площадки для сдачи нормативов ГТО станет хорошим звеном в достижении спортивных результатов, обеспечит возможность сохранения здоровья за период обучения в школе, сформирует необходимые знания, умения и навыки по здоровому образу жизни, даст учащимся возможность реализовать свои потребности движении.</a:t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686625" y="260648"/>
            <a:ext cx="60837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Актуальность проекта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 descr="Новости : Крайспорт - Спортивная жизнь Красноярского края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221088"/>
            <a:ext cx="3168352" cy="2110173"/>
          </a:xfrm>
          <a:prstGeom prst="rect">
            <a:avLst/>
          </a:prstGeom>
          <a:noFill/>
        </p:spPr>
      </p:pic>
      <p:pic>
        <p:nvPicPr>
          <p:cNvPr id="19460" name="Picture 4" descr="Спортивные площадки для подготовки к сдаче норм ГТО устанавливают в ЕАО -  EAOMedi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933056"/>
            <a:ext cx="2952328" cy="2214246"/>
          </a:xfrm>
          <a:prstGeom prst="rect">
            <a:avLst/>
          </a:prstGeom>
          <a:noFill/>
        </p:spPr>
      </p:pic>
      <p:pic>
        <p:nvPicPr>
          <p:cNvPr id="8" name="Picture 6" descr="Как получить значок ГТО: какие существуют виды, сколько нужно набрать балов  чтобы его получить, что он дает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573016"/>
            <a:ext cx="2592288" cy="1404156"/>
          </a:xfrm>
          <a:prstGeom prst="rect">
            <a:avLst/>
          </a:prstGeom>
          <a:noFill/>
        </p:spPr>
      </p:pic>
      <p:pic>
        <p:nvPicPr>
          <p:cNvPr id="19469" name="Picture 13" descr="Спортсмен победитель - картинка №10571 | Printonic.ru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5013176"/>
            <a:ext cx="1152128" cy="1219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979712" y="1772816"/>
            <a:ext cx="561564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72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Спасибо </a:t>
            </a:r>
          </a:p>
          <a:p>
            <a:pPr algn="ctr"/>
            <a:r>
              <a:rPr lang="ru-RU" sz="7200" b="1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за внимание!</a:t>
            </a:r>
            <a:endParaRPr lang="ru-RU" sz="7200" b="1" cap="none" spc="0" dirty="0">
              <a:ln w="11430"/>
              <a:solidFill>
                <a:srgbClr val="0020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2564904"/>
            <a:ext cx="3600400" cy="1470025"/>
          </a:xfrm>
        </p:spPr>
        <p:txBody>
          <a:bodyPr>
            <a:noAutofit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Около школьного</a:t>
            </a:r>
            <a:b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стадиона есть  территория, которую нужно преобразовать.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23728" y="260648"/>
            <a:ext cx="52095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Проблема проекта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 descr="Интересно знать - Музей Детств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60648"/>
            <a:ext cx="1708097" cy="1224136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96752"/>
            <a:ext cx="394243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1600" y="2132856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Создать спортивную площадку под крышей для подготовки к сдаче норм ВСК ГТО и занятий физической культурой на территории школы.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62403" y="188640"/>
            <a:ext cx="15141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Цель</a:t>
            </a:r>
          </a:p>
        </p:txBody>
      </p:sp>
      <p:pic>
        <p:nvPicPr>
          <p:cNvPr id="13314" name="Picture 2" descr="Физкультура и спорт - право каждого | NORMA.UZ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176464" cy="234056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268760"/>
            <a:ext cx="7772400" cy="1470025"/>
          </a:xfrm>
        </p:spPr>
        <p:txBody>
          <a:bodyPr>
            <a:normAutofit/>
          </a:bodyPr>
          <a:lstStyle/>
          <a:p>
            <a:pPr lvl="0" algn="l"/>
            <a:br>
              <a:rPr lang="ru-RU" sz="2700" dirty="0"/>
            </a:br>
            <a:endParaRPr lang="ru-RU" sz="2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483768" y="260648"/>
            <a:ext cx="43813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Задачи проекта</a:t>
            </a:r>
          </a:p>
        </p:txBody>
      </p:sp>
      <p:pic>
        <p:nvPicPr>
          <p:cNvPr id="12290" name="Picture 2" descr="Результаты проекта &quot;Электронное здравоохранение&quot; за 2016 год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8082" y="4941168"/>
            <a:ext cx="2177522" cy="1728192"/>
          </a:xfrm>
          <a:prstGeom prst="rect">
            <a:avLst/>
          </a:prstGeom>
          <a:noFill/>
        </p:spPr>
      </p:pic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395536" y="1340768"/>
            <a:ext cx="8462744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8050" algn="l"/>
              </a:tabLst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Исследовать базисные методические основы дизайн – проекта интерьеров спортивный площадок;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8050" algn="l"/>
              </a:tabLst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Сделать необходимые технические и экономические расчёты;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8050" algn="l"/>
              </a:tabLst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Решить проблемы, связанные с организацией пространства, в пользу комфорта, хорошего вкуса и удобства;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8050" algn="l"/>
              </a:tabLst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Создать макет площадки ВФСК «ГТО»;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908050" algn="l"/>
              </a:tabLst>
            </a:pPr>
            <a:r>
              <a:rPr kumimoji="0" 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Реализовать проект </a:t>
            </a: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8050" algn="l"/>
              </a:tabLst>
            </a:pPr>
            <a:r>
              <a:rPr kumimoji="0" 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br>
              <a:rPr kumimoji="0" 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br>
              <a:rPr kumimoji="0" 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124744"/>
            <a:ext cx="7772400" cy="1470025"/>
          </a:xfrm>
        </p:spPr>
        <p:txBody>
          <a:bodyPr>
            <a:normAutofit/>
          </a:bodyPr>
          <a:lstStyle/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Segoe UI Semibold" pitchFamily="34" charset="0"/>
              </a:rPr>
              <a:t>Если в школе будет площадка для сдачи нормативов ГТО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347864" y="260648"/>
            <a:ext cx="25299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Гипотеза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 descr="ФГБОУ ВО &amp;quot;Северный государственный университет&amp;quot; г.Архангельск ::. Гипотез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404664"/>
            <a:ext cx="1587409" cy="1584176"/>
          </a:xfrm>
          <a:prstGeom prst="rect">
            <a:avLst/>
          </a:prstGeom>
          <a:noFill/>
        </p:spPr>
      </p:pic>
      <p:sp>
        <p:nvSpPr>
          <p:cNvPr id="9" name="Пятиугольник 8"/>
          <p:cNvSpPr/>
          <p:nvPr/>
        </p:nvSpPr>
        <p:spPr>
          <a:xfrm>
            <a:off x="683568" y="2564904"/>
            <a:ext cx="7632848" cy="1152128"/>
          </a:xfrm>
          <a:prstGeom prst="homePlate">
            <a:avLst/>
          </a:prstGeom>
          <a:solidFill>
            <a:srgbClr val="F3C9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ятиугольник 11"/>
          <p:cNvSpPr/>
          <p:nvPr/>
        </p:nvSpPr>
        <p:spPr>
          <a:xfrm>
            <a:off x="683568" y="3861048"/>
            <a:ext cx="7632848" cy="1296144"/>
          </a:xfrm>
          <a:prstGeom prst="homePlate">
            <a:avLst/>
          </a:prstGeom>
          <a:solidFill>
            <a:srgbClr val="F3C9F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55576" y="2708920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-укрепится здоровье учащихся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224" y="3933056"/>
            <a:ext cx="7171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-учащиеся будут легче справляться с нормативами по физической культуре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1763688" y="260648"/>
            <a:ext cx="58427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Желаемый результат</a:t>
            </a:r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571472" y="1412776"/>
            <a:ext cx="8176992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Работая над проектом, мы получим возможность самим изменить свою школу,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чтобы на территории была спортивная площадка, на которой хочется заниматься. Н</a:t>
            </a:r>
            <a:r>
              <a:rPr kumimoji="0" 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а новой площадке будет новое оборудование, тренажеры, все для сдачи ГТО, это будет интересно не только спортсменам, но и школьникам разного возраста. </a:t>
            </a:r>
            <a:endParaRPr kumimoji="0" 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2123728" y="260648"/>
            <a:ext cx="51836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Методы и приёмы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755576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 анализ Интернет-ресурсов;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 групповые обсуждения, анкетирование;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 беседы;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 индивидуальная творческая деятельность;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 обсуждение с учителями физической культуры и классным руководителем. 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kartinkin.net/uploads/posts/2021-01/1610889694_22-p-fon-dlya-prezentatsii-o-sporte-42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29000"/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5" name="Прямоугольник 4"/>
          <p:cNvSpPr/>
          <p:nvPr/>
        </p:nvSpPr>
        <p:spPr>
          <a:xfrm>
            <a:off x="3491880" y="260648"/>
            <a:ext cx="204107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Анкета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229200"/>
            <a:ext cx="233057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683568" y="1556792"/>
            <a:ext cx="813690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Что бы вы хотели добавить на территории школы? </a:t>
            </a:r>
            <a:endParaRPr kumimoji="0" lang="ru-RU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А. Рядом со стадионом площадку для сдачи ГТО </a:t>
            </a:r>
            <a:endParaRPr kumimoji="0" lang="ru-RU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Б. Детскую площадку для игр для учащихся начальной школы</a:t>
            </a:r>
            <a:endParaRPr kumimoji="0" lang="ru-RU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В. Площадку для игры в теннис         </a:t>
            </a:r>
            <a:endParaRPr kumimoji="0" lang="ru-RU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itchFamily="34" charset="0"/>
                <a:cs typeface="Times New Roman" pitchFamily="18" charset="0"/>
              </a:rPr>
              <a:t>Г. Ничего</a:t>
            </a:r>
            <a:endParaRPr kumimoji="0" lang="ru-RU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12291" name="Picture 3" descr="https://cdn-front.kwork.ru/pics/t3/16/15845261-16277242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60648"/>
            <a:ext cx="2016224" cy="1344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4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469</Words>
  <Application>Microsoft Office PowerPoint</Application>
  <PresentationFormat>Экран (4:3)</PresentationFormat>
  <Paragraphs>106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Создание   школьной площадки для сдачи нормативов ГТО станет хорошим звеном в достижении спортивных результатов, обеспечит возможность сохранения здоровья за период обучения в школе, сформирует необходимые знания, умения и навыки по здоровому образу жизни, даст учащимся возможность реализовать свои потребности движении. </vt:lpstr>
      <vt:lpstr>Около школьного  стадиона есть  территория, которую нужно преобразовать.</vt:lpstr>
      <vt:lpstr>Создать спортивную площадку под крышей для подготовки к сдаче норм ВСК ГТО и занятий физической культурой на территории школы. </vt:lpstr>
      <vt:lpstr> </vt:lpstr>
      <vt:lpstr>Если в школе будет площадка для сдачи нормативов ГТО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Ирина</dc:creator>
  <cp:lastModifiedBy>Учитель</cp:lastModifiedBy>
  <cp:revision>79</cp:revision>
  <dcterms:created xsi:type="dcterms:W3CDTF">2021-11-03T16:58:30Z</dcterms:created>
  <dcterms:modified xsi:type="dcterms:W3CDTF">2021-11-15T10:00:59Z</dcterms:modified>
</cp:coreProperties>
</file>